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9" r:id="rId3"/>
    <p:sldId id="280" r:id="rId4"/>
    <p:sldId id="278" r:id="rId5"/>
    <p:sldId id="259" r:id="rId6"/>
    <p:sldId id="282" r:id="rId7"/>
    <p:sldId id="281" r:id="rId8"/>
    <p:sldId id="283" r:id="rId9"/>
    <p:sldId id="260" r:id="rId10"/>
    <p:sldId id="284" r:id="rId11"/>
    <p:sldId id="287" r:id="rId12"/>
    <p:sldId id="288" r:id="rId13"/>
    <p:sldId id="289" r:id="rId14"/>
    <p:sldId id="290" r:id="rId15"/>
    <p:sldId id="291" r:id="rId16"/>
    <p:sldId id="292" r:id="rId17"/>
    <p:sldId id="261" r:id="rId18"/>
    <p:sldId id="286" r:id="rId19"/>
    <p:sldId id="28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59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63B3A-25EC-344C-B15F-C5F9271A04AB}" type="datetimeFigureOut">
              <a:rPr lang="en-US" smtClean="0"/>
              <a:t>10/12/15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A16F01-4DA9-4E40-8A1D-7D5129DD35E1}" type="slidenum">
              <a:rPr lang="en-US" smtClean="0"/>
              <a:t>‹#›</a:t>
            </a:fld>
            <a:endParaRPr lang="en-US"/>
          </a:p>
        </p:txBody>
      </p:sp>
    </p:spTree>
    <p:extLst>
      <p:ext uri="{BB962C8B-B14F-4D97-AF65-F5344CB8AC3E}">
        <p14:creationId xmlns:p14="http://schemas.microsoft.com/office/powerpoint/2010/main" val="27090533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A16F01-4DA9-4E40-8A1D-7D5129DD35E1}" type="slidenum">
              <a:rPr lang="en-US" smtClean="0"/>
              <a:t>15</a:t>
            </a:fld>
            <a:endParaRPr lang="en-US"/>
          </a:p>
        </p:txBody>
      </p:sp>
    </p:spTree>
    <p:extLst>
      <p:ext uri="{BB962C8B-B14F-4D97-AF65-F5344CB8AC3E}">
        <p14:creationId xmlns:p14="http://schemas.microsoft.com/office/powerpoint/2010/main" val="2805013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5C86E4-D015-984C-A287-A2841B3514D9}"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134329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C86E4-D015-984C-A287-A2841B3514D9}"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395920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C86E4-D015-984C-A287-A2841B3514D9}"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3201262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C86E4-D015-984C-A287-A2841B3514D9}"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240873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5C86E4-D015-984C-A287-A2841B3514D9}"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221477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5C86E4-D015-984C-A287-A2841B3514D9}"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385019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5C86E4-D015-984C-A287-A2841B3514D9}" type="datetimeFigureOut">
              <a:rPr lang="en-US" smtClean="0"/>
              <a:t>10/12/15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110135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5C86E4-D015-984C-A287-A2841B3514D9}" type="datetimeFigureOut">
              <a:rPr lang="en-US" smtClean="0"/>
              <a:t>10/12/15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118731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C86E4-D015-984C-A287-A2841B3514D9}" type="datetimeFigureOut">
              <a:rPr lang="en-US" smtClean="0"/>
              <a:t>10/12/15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16265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5C86E4-D015-984C-A287-A2841B3514D9}"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51880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5C86E4-D015-984C-A287-A2841B3514D9}"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32D5D-15DA-2F41-AF97-CC31BD1370CB}" type="slidenum">
              <a:rPr lang="en-US" smtClean="0"/>
              <a:t>‹#›</a:t>
            </a:fld>
            <a:endParaRPr lang="en-US"/>
          </a:p>
        </p:txBody>
      </p:sp>
    </p:spTree>
    <p:extLst>
      <p:ext uri="{BB962C8B-B14F-4D97-AF65-F5344CB8AC3E}">
        <p14:creationId xmlns:p14="http://schemas.microsoft.com/office/powerpoint/2010/main" val="3839989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C86E4-D015-984C-A287-A2841B3514D9}" type="datetimeFigureOut">
              <a:rPr lang="en-US" smtClean="0"/>
              <a:t>10/12/15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32D5D-15DA-2F41-AF97-CC31BD1370CB}" type="slidenum">
              <a:rPr lang="en-US" smtClean="0"/>
              <a:t>‹#›</a:t>
            </a:fld>
            <a:endParaRPr lang="en-US"/>
          </a:p>
        </p:txBody>
      </p:sp>
    </p:spTree>
    <p:extLst>
      <p:ext uri="{BB962C8B-B14F-4D97-AF65-F5344CB8AC3E}">
        <p14:creationId xmlns:p14="http://schemas.microsoft.com/office/powerpoint/2010/main" val="313788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hilosophybasics.com/movements_aristotelianism.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Goodness_and_value_theory" TargetMode="External"/><Relationship Id="rId4" Type="http://schemas.openxmlformats.org/officeDocument/2006/relationships/hyperlink" Target="https://en.wikipedia.org/wiki/Evil" TargetMode="External"/><Relationship Id="rId1" Type="http://schemas.openxmlformats.org/officeDocument/2006/relationships/slideLayout" Target="../slideLayouts/slideLayout1.xml"/><Relationship Id="rId2" Type="http://schemas.openxmlformats.org/officeDocument/2006/relationships/hyperlink" Target="https://en.wikipedia.org/wiki/Conflict_between_good_and_evi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3951"/>
            <a:ext cx="7772400" cy="1470025"/>
          </a:xfrm>
        </p:spPr>
        <p:txBody>
          <a:bodyPr/>
          <a:lstStyle/>
          <a:p>
            <a:r>
              <a:rPr lang="en-US" dirty="0" smtClean="0"/>
              <a:t>AIM: Medieval Philosophy</a:t>
            </a:r>
            <a:endParaRPr lang="en-US" dirty="0"/>
          </a:p>
        </p:txBody>
      </p:sp>
      <p:sp>
        <p:nvSpPr>
          <p:cNvPr id="3" name="Subtitle 2"/>
          <p:cNvSpPr>
            <a:spLocks noGrp="1"/>
          </p:cNvSpPr>
          <p:nvPr>
            <p:ph type="subTitle" idx="1"/>
          </p:nvPr>
        </p:nvSpPr>
        <p:spPr>
          <a:xfrm>
            <a:off x="0" y="1853975"/>
            <a:ext cx="9144000" cy="4867306"/>
          </a:xfrm>
        </p:spPr>
        <p:txBody>
          <a:bodyPr>
            <a:normAutofit/>
          </a:bodyPr>
          <a:lstStyle/>
          <a:p>
            <a:r>
              <a:rPr lang="en-US" sz="4000" dirty="0" smtClean="0"/>
              <a:t>Do Now: </a:t>
            </a:r>
          </a:p>
          <a:p>
            <a:r>
              <a:rPr lang="en-US" sz="4000" dirty="0" smtClean="0"/>
              <a:t>Please answer the following question to the best of your ability:</a:t>
            </a:r>
          </a:p>
          <a:p>
            <a:endParaRPr lang="en-US" sz="4000" dirty="0"/>
          </a:p>
          <a:p>
            <a:r>
              <a:rPr lang="en-US" sz="4000" dirty="0" smtClean="0">
                <a:solidFill>
                  <a:schemeClr val="tx1"/>
                </a:solidFill>
              </a:rPr>
              <a:t>How many angels can dance on the head of a pin?</a:t>
            </a:r>
            <a:endParaRPr lang="en-US" sz="4000" dirty="0">
              <a:solidFill>
                <a:schemeClr val="tx1"/>
              </a:solidFill>
            </a:endParaRPr>
          </a:p>
        </p:txBody>
      </p:sp>
    </p:spTree>
    <p:extLst>
      <p:ext uri="{BB962C8B-B14F-4D97-AF65-F5344CB8AC3E}">
        <p14:creationId xmlns:p14="http://schemas.microsoft.com/office/powerpoint/2010/main" val="38223145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7913"/>
            <a:ext cx="9144000" cy="5632311"/>
          </a:xfrm>
          <a:prstGeom prst="rect">
            <a:avLst/>
          </a:prstGeom>
          <a:noFill/>
        </p:spPr>
        <p:txBody>
          <a:bodyPr wrap="square" rtlCol="0">
            <a:spAutoFit/>
          </a:bodyPr>
          <a:lstStyle/>
          <a:p>
            <a:r>
              <a:rPr lang="en-US" sz="4000" b="1" dirty="0"/>
              <a:t>Faith</a:t>
            </a:r>
            <a:r>
              <a:rPr lang="en-US" sz="4000" dirty="0"/>
              <a:t> and </a:t>
            </a:r>
            <a:r>
              <a:rPr lang="en-US" sz="4000" b="1" dirty="0"/>
              <a:t>reason</a:t>
            </a:r>
            <a:r>
              <a:rPr lang="en-US" sz="4000" dirty="0"/>
              <a:t> are the two primary tools which are </a:t>
            </a:r>
            <a:r>
              <a:rPr lang="en-US" sz="4000" b="1" dirty="0"/>
              <a:t>both necessary</a:t>
            </a:r>
            <a:r>
              <a:rPr lang="en-US" sz="4000" dirty="0"/>
              <a:t> together for processing this data in order to obtain </a:t>
            </a:r>
            <a:r>
              <a:rPr lang="en-US" sz="4000" b="1" dirty="0"/>
              <a:t>true knowledge</a:t>
            </a:r>
            <a:r>
              <a:rPr lang="en-US" sz="4000" dirty="0"/>
              <a:t> of God. He believed that God </a:t>
            </a:r>
            <a:r>
              <a:rPr lang="en-US" sz="4000" b="1" dirty="0"/>
              <a:t>reveals</a:t>
            </a:r>
            <a:r>
              <a:rPr lang="en-US" sz="4000" dirty="0"/>
              <a:t> himself through </a:t>
            </a:r>
            <a:r>
              <a:rPr lang="en-US" sz="4000" b="1" dirty="0"/>
              <a:t>nature</a:t>
            </a:r>
            <a:r>
              <a:rPr lang="en-US" sz="4000" dirty="0"/>
              <a:t>, so that rational thinking and the study of nature is also the study of God (a </a:t>
            </a:r>
            <a:r>
              <a:rPr lang="en-US" sz="4000" b="1" dirty="0"/>
              <a:t>blend</a:t>
            </a:r>
            <a:r>
              <a:rPr lang="en-US" sz="4000" dirty="0"/>
              <a:t> of </a:t>
            </a:r>
            <a:r>
              <a:rPr lang="en-US" sz="4000" dirty="0">
                <a:hlinkClick r:id="rId2"/>
              </a:rPr>
              <a:t>Aristotelian</a:t>
            </a:r>
            <a:r>
              <a:rPr lang="en-US" sz="4000" dirty="0"/>
              <a:t> Greek philosophy with Christian doctrine).</a:t>
            </a:r>
            <a:endParaRPr lang="en-US" sz="4000" dirty="0"/>
          </a:p>
        </p:txBody>
      </p:sp>
    </p:spTree>
    <p:extLst>
      <p:ext uri="{BB962C8B-B14F-4D97-AF65-F5344CB8AC3E}">
        <p14:creationId xmlns:p14="http://schemas.microsoft.com/office/powerpoint/2010/main" val="7312505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62979"/>
          </a:xfrm>
          <a:prstGeom prst="rect">
            <a:avLst/>
          </a:prstGeom>
          <a:noFill/>
        </p:spPr>
        <p:txBody>
          <a:bodyPr wrap="square" rtlCol="0">
            <a:spAutoFit/>
          </a:bodyPr>
          <a:lstStyle/>
          <a:p>
            <a:r>
              <a:rPr lang="en-US" sz="3600" dirty="0" smtClean="0"/>
              <a:t>In his work </a:t>
            </a:r>
            <a:r>
              <a:rPr lang="en-US" sz="3600" b="1" i="1" dirty="0"/>
              <a:t>"Summa </a:t>
            </a:r>
            <a:r>
              <a:rPr lang="en-US" sz="3600" b="1" i="1" dirty="0" err="1"/>
              <a:t>Theologica</a:t>
            </a:r>
            <a:r>
              <a:rPr lang="en-US" sz="3600" b="1" i="1" dirty="0"/>
              <a:t>"</a:t>
            </a:r>
            <a:r>
              <a:rPr lang="en-US" sz="3600" dirty="0"/>
              <a:t>, </a:t>
            </a:r>
            <a:r>
              <a:rPr lang="en-US" sz="3600" dirty="0" smtClean="0"/>
              <a:t>Aquinas </a:t>
            </a:r>
            <a:r>
              <a:rPr lang="en-US" sz="3600" dirty="0"/>
              <a:t>details </a:t>
            </a:r>
            <a:r>
              <a:rPr lang="en-US" sz="3600" b="1" dirty="0"/>
              <a:t>five rational proofs</a:t>
            </a:r>
            <a:r>
              <a:rPr lang="en-US" sz="3600" dirty="0"/>
              <a:t> for the existence of God, </a:t>
            </a:r>
            <a:endParaRPr lang="en-US" sz="3600" dirty="0" smtClean="0"/>
          </a:p>
          <a:p>
            <a:endParaRPr lang="en-US" sz="2400" dirty="0"/>
          </a:p>
          <a:p>
            <a:pPr marL="342900" indent="-342900">
              <a:buAutoNum type="arabicPeriod"/>
            </a:pPr>
            <a:r>
              <a:rPr lang="en-US" sz="3600" b="1" u="sng" dirty="0" smtClean="0"/>
              <a:t>The </a:t>
            </a:r>
            <a:r>
              <a:rPr lang="en-US" sz="3600" b="1" u="sng" dirty="0"/>
              <a:t>argument of the unmoved mover </a:t>
            </a:r>
            <a:r>
              <a:rPr lang="en-US" sz="3600" dirty="0" smtClean="0"/>
              <a:t> -</a:t>
            </a:r>
            <a:r>
              <a:rPr lang="en-US" sz="3600" b="1" u="sng" dirty="0" smtClean="0"/>
              <a:t>everything </a:t>
            </a:r>
            <a:r>
              <a:rPr lang="en-US" sz="3600" b="1" u="sng" dirty="0"/>
              <a:t>that is moved is moved by a mover, therefore there is an unmoved mover from whom all motion proceeds, which is God</a:t>
            </a:r>
            <a:r>
              <a:rPr lang="en-US" sz="3600" b="1" u="sng" dirty="0" smtClean="0"/>
              <a:t>.</a:t>
            </a:r>
          </a:p>
          <a:p>
            <a:endParaRPr lang="en-US" sz="2400" b="1" u="sng" dirty="0" smtClean="0"/>
          </a:p>
        </p:txBody>
      </p:sp>
    </p:spTree>
    <p:extLst>
      <p:ext uri="{BB962C8B-B14F-4D97-AF65-F5344CB8AC3E}">
        <p14:creationId xmlns:p14="http://schemas.microsoft.com/office/powerpoint/2010/main" val="879492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278094"/>
          </a:xfrm>
          <a:prstGeom prst="rect">
            <a:avLst/>
          </a:prstGeom>
          <a:noFill/>
        </p:spPr>
        <p:txBody>
          <a:bodyPr wrap="square" rtlCol="0">
            <a:spAutoFit/>
          </a:bodyPr>
          <a:lstStyle/>
          <a:p>
            <a:endParaRPr lang="en-US" sz="2400" dirty="0" smtClean="0"/>
          </a:p>
          <a:p>
            <a:endParaRPr lang="en-US" sz="2400" b="1" u="sng" dirty="0" smtClean="0"/>
          </a:p>
          <a:p>
            <a:pPr marL="742950" indent="-742950">
              <a:buFont typeface="+mj-lt"/>
              <a:buAutoNum type="arabicPeriod" startAt="2"/>
            </a:pPr>
            <a:r>
              <a:rPr lang="en-US" sz="4000" b="1" u="sng" dirty="0"/>
              <a:t>The argument of the first cause </a:t>
            </a:r>
            <a:r>
              <a:rPr lang="en-US" sz="4000" b="1" u="sng" dirty="0" smtClean="0"/>
              <a:t> - everything </a:t>
            </a:r>
            <a:r>
              <a:rPr lang="en-US" sz="4000" b="1" u="sng" dirty="0"/>
              <a:t>that is caused is caused by something else, therefore there must be an uncaused cause of all caused things, which is God</a:t>
            </a:r>
            <a:r>
              <a:rPr lang="en-US" sz="4000" b="1" u="sng" dirty="0" smtClean="0"/>
              <a:t>.</a:t>
            </a:r>
          </a:p>
          <a:p>
            <a:endParaRPr lang="en-US" sz="2400" b="1" u="sng" dirty="0" smtClean="0"/>
          </a:p>
        </p:txBody>
      </p:sp>
    </p:spTree>
    <p:extLst>
      <p:ext uri="{BB962C8B-B14F-4D97-AF65-F5344CB8AC3E}">
        <p14:creationId xmlns:p14="http://schemas.microsoft.com/office/powerpoint/2010/main" val="250853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001643"/>
          </a:xfrm>
          <a:prstGeom prst="rect">
            <a:avLst/>
          </a:prstGeom>
          <a:noFill/>
        </p:spPr>
        <p:txBody>
          <a:bodyPr wrap="square" rtlCol="0">
            <a:spAutoFit/>
          </a:bodyPr>
          <a:lstStyle/>
          <a:p>
            <a:endParaRPr lang="en-US" sz="2400" b="1" u="sng" dirty="0" smtClean="0"/>
          </a:p>
          <a:p>
            <a:pPr marL="742950" indent="-742950">
              <a:buFont typeface="+mj-lt"/>
              <a:buAutoNum type="arabicPeriod" startAt="3"/>
            </a:pPr>
            <a:r>
              <a:rPr lang="en-US" sz="4000" b="1" u="sng" dirty="0" smtClean="0"/>
              <a:t>The argument from contingency </a:t>
            </a:r>
            <a:r>
              <a:rPr lang="en-US" sz="4000" b="1" dirty="0" smtClean="0"/>
              <a:t>- </a:t>
            </a:r>
            <a:r>
              <a:rPr lang="en-US" sz="4000" dirty="0" smtClean="0"/>
              <a:t>there are contingent beings in the universe which may either exist or not exist and, as it is impossible for everything in the universe to be contingent (as something cannot come of nothing), </a:t>
            </a:r>
            <a:r>
              <a:rPr lang="en-US" sz="4000" b="1" dirty="0" smtClean="0"/>
              <a:t>so </a:t>
            </a:r>
            <a:r>
              <a:rPr lang="en-US" sz="4000" b="1" u="sng" dirty="0" smtClean="0"/>
              <a:t>there must be a necessary being whose existence is not contingent on any other being, which is God.</a:t>
            </a:r>
          </a:p>
        </p:txBody>
      </p:sp>
    </p:spTree>
    <p:extLst>
      <p:ext uri="{BB962C8B-B14F-4D97-AF65-F5344CB8AC3E}">
        <p14:creationId xmlns:p14="http://schemas.microsoft.com/office/powerpoint/2010/main" val="2508530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524315"/>
          </a:xfrm>
          <a:prstGeom prst="rect">
            <a:avLst/>
          </a:prstGeom>
          <a:noFill/>
        </p:spPr>
        <p:txBody>
          <a:bodyPr wrap="square" rtlCol="0">
            <a:spAutoFit/>
          </a:bodyPr>
          <a:lstStyle/>
          <a:p>
            <a:endParaRPr lang="en-US" sz="2400" dirty="0" smtClean="0"/>
          </a:p>
          <a:p>
            <a:pPr marL="742950" indent="-742950">
              <a:buFont typeface="+mj-lt"/>
              <a:buAutoNum type="arabicPeriod" startAt="4"/>
            </a:pPr>
            <a:r>
              <a:rPr lang="en-US" sz="4000" b="1" u="sng" dirty="0"/>
              <a:t>The argument from degree </a:t>
            </a:r>
            <a:r>
              <a:rPr lang="en-US" sz="4000" u="sng" dirty="0" smtClean="0"/>
              <a:t>- </a:t>
            </a:r>
            <a:r>
              <a:rPr lang="en-US" sz="4000" u="sng" dirty="0"/>
              <a:t>there are various degrees of perfection which may be found throughout the universe, so there must be a pinnacle of perfection from which lesser degrees of perfection derive, which is God</a:t>
            </a:r>
            <a:r>
              <a:rPr lang="en-US" sz="4000" u="sng" dirty="0" smtClean="0"/>
              <a:t>.</a:t>
            </a:r>
          </a:p>
          <a:p>
            <a:pPr marL="457200" indent="-457200">
              <a:buFont typeface="+mj-lt"/>
              <a:buAutoNum type="arabicPeriod" startAt="4"/>
            </a:pPr>
            <a:endParaRPr lang="en-US" sz="2400" dirty="0"/>
          </a:p>
        </p:txBody>
      </p:sp>
    </p:spTree>
    <p:extLst>
      <p:ext uri="{BB962C8B-B14F-4D97-AF65-F5344CB8AC3E}">
        <p14:creationId xmlns:p14="http://schemas.microsoft.com/office/powerpoint/2010/main" val="2508530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632311"/>
          </a:xfrm>
          <a:prstGeom prst="rect">
            <a:avLst/>
          </a:prstGeom>
          <a:noFill/>
        </p:spPr>
        <p:txBody>
          <a:bodyPr wrap="square" rtlCol="0">
            <a:spAutoFit/>
          </a:bodyPr>
          <a:lstStyle/>
          <a:p>
            <a:pPr marL="1200150" lvl="1" indent="-742950">
              <a:buFont typeface="+mj-lt"/>
              <a:buAutoNum type="arabicPeriod" startAt="5"/>
            </a:pPr>
            <a:r>
              <a:rPr lang="en-US" sz="4000" u="sng" dirty="0" smtClean="0"/>
              <a:t>The (</a:t>
            </a:r>
            <a:r>
              <a:rPr lang="en-US" sz="4000" b="1" u="sng" dirty="0" smtClean="0"/>
              <a:t>teleological) argument</a:t>
            </a:r>
            <a:r>
              <a:rPr lang="en-US" sz="4000" u="sng" dirty="0" smtClean="0"/>
              <a:t> </a:t>
            </a:r>
            <a:r>
              <a:rPr lang="en-US" sz="4000" b="1" u="sng" dirty="0" smtClean="0"/>
              <a:t>from design</a:t>
            </a:r>
            <a:r>
              <a:rPr lang="en-US" sz="4000" u="sng" dirty="0" smtClean="0"/>
              <a:t> - all natural bodies in the world</a:t>
            </a:r>
            <a:r>
              <a:rPr lang="en-US" sz="4000" dirty="0" smtClean="0"/>
              <a:t> (which are in themselves unintelligent) </a:t>
            </a:r>
            <a:r>
              <a:rPr lang="en-US" sz="4000" u="sng" dirty="0" smtClean="0"/>
              <a:t>act towards ends </a:t>
            </a:r>
            <a:r>
              <a:rPr lang="en-US" sz="4000" dirty="0" smtClean="0"/>
              <a:t>(which is characteristic of intelligence), </a:t>
            </a:r>
            <a:r>
              <a:rPr lang="en-US" sz="4000" u="sng" dirty="0" smtClean="0"/>
              <a:t>therefore there must be an </a:t>
            </a:r>
            <a:r>
              <a:rPr lang="en-US" sz="4000" b="1" u="sng" dirty="0" smtClean="0"/>
              <a:t>intelligent being that guides all natural bodies towards their ends</a:t>
            </a:r>
            <a:r>
              <a:rPr lang="en-US" sz="4000" u="sng" dirty="0" smtClean="0"/>
              <a:t>, which is God.</a:t>
            </a:r>
          </a:p>
        </p:txBody>
      </p:sp>
    </p:spTree>
    <p:extLst>
      <p:ext uri="{BB962C8B-B14F-4D97-AF65-F5344CB8AC3E}">
        <p14:creationId xmlns:p14="http://schemas.microsoft.com/office/powerpoint/2010/main" val="250853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4639"/>
            <a:ext cx="9144000" cy="1143000"/>
          </a:xfrm>
        </p:spPr>
        <p:txBody>
          <a:bodyPr>
            <a:normAutofit fontScale="90000"/>
          </a:bodyPr>
          <a:lstStyle/>
          <a:p>
            <a:pPr lvl="1" algn="ctr" defTabSz="457200" rtl="0">
              <a:spcBef>
                <a:spcPct val="0"/>
              </a:spcBef>
            </a:pPr>
            <a:r>
              <a:rPr lang="en-US" sz="4000" b="1" dirty="0" smtClean="0"/>
              <a:t>Teleology</a:t>
            </a:r>
            <a:r>
              <a:rPr lang="en-US" sz="4000" dirty="0" smtClean="0"/>
              <a:t> </a:t>
            </a:r>
            <a:r>
              <a:rPr lang="en-US" sz="4000" dirty="0"/>
              <a:t>-</a:t>
            </a:r>
            <a:r>
              <a:rPr lang="en-US" sz="4000" dirty="0" smtClean="0"/>
              <a:t> a reason or explanation for something in the function of its end.</a:t>
            </a:r>
            <a:br>
              <a:rPr lang="en-US" sz="4000" dirty="0" smtClean="0"/>
            </a:br>
            <a:r>
              <a:rPr lang="en-US" sz="4000" dirty="0"/>
              <a:t/>
            </a:r>
            <a:br>
              <a:rPr lang="en-US" sz="4000" dirty="0"/>
            </a:br>
            <a:r>
              <a:rPr lang="en-US" sz="3600" dirty="0" smtClean="0"/>
              <a:t> For example, a teleological explanation of why forks have prongs is that this design helps humans eat certain foods; stabbing food to help humans eat is what forks are </a:t>
            </a:r>
            <a:r>
              <a:rPr lang="en-US" sz="3600" i="1" dirty="0" smtClean="0"/>
              <a:t>for</a:t>
            </a:r>
            <a:r>
              <a:rPr lang="en-US" sz="3600" dirty="0" smtClean="0"/>
              <a:t>.</a:t>
            </a:r>
            <a:r>
              <a:rPr lang="en-US" sz="4000" dirty="0" smtClean="0"/>
              <a:t/>
            </a:r>
            <a:br>
              <a:rPr lang="en-US" sz="4000" dirty="0" smtClean="0"/>
            </a:br>
            <a:r>
              <a:rPr lang="en-US" sz="4000" dirty="0" smtClean="0"/>
              <a:t/>
            </a:r>
            <a:br>
              <a:rPr lang="en-US" sz="4000" dirty="0" smtClean="0"/>
            </a:br>
            <a:r>
              <a:rPr lang="en-US" sz="4000" dirty="0"/>
              <a:t/>
            </a:r>
            <a:br>
              <a:rPr lang="en-US" sz="4000" dirty="0"/>
            </a:br>
            <a:r>
              <a:rPr lang="en-US" sz="4000" dirty="0" smtClean="0"/>
              <a:t>According to Aristotle the teleology of an </a:t>
            </a:r>
            <a:r>
              <a:rPr lang="en-US" sz="4000" smtClean="0"/>
              <a:t>acorn was </a:t>
            </a:r>
            <a:r>
              <a:rPr lang="en-US" sz="4000" dirty="0" smtClean="0"/>
              <a:t>an oak tree.</a:t>
            </a:r>
            <a:endParaRPr lang="en-US" dirty="0"/>
          </a:p>
        </p:txBody>
      </p:sp>
    </p:spTree>
    <p:extLst>
      <p:ext uri="{BB962C8B-B14F-4D97-AF65-F5344CB8AC3E}">
        <p14:creationId xmlns:p14="http://schemas.microsoft.com/office/powerpoint/2010/main" val="3572380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628" y="178555"/>
            <a:ext cx="7772400" cy="1470025"/>
          </a:xfrm>
        </p:spPr>
        <p:txBody>
          <a:bodyPr>
            <a:normAutofit/>
          </a:bodyPr>
          <a:lstStyle/>
          <a:p>
            <a:r>
              <a:rPr lang="en-US" dirty="0" smtClean="0"/>
              <a:t>William of Ockham</a:t>
            </a:r>
            <a:br>
              <a:rPr lang="en-US" dirty="0" smtClean="0"/>
            </a:br>
            <a:r>
              <a:rPr lang="en-US" dirty="0"/>
              <a:t>1287 – 1347</a:t>
            </a:r>
          </a:p>
        </p:txBody>
      </p:sp>
      <p:sp>
        <p:nvSpPr>
          <p:cNvPr id="3" name="Subtitle 2"/>
          <p:cNvSpPr>
            <a:spLocks noGrp="1"/>
          </p:cNvSpPr>
          <p:nvPr>
            <p:ph type="subTitle" idx="1"/>
          </p:nvPr>
        </p:nvSpPr>
        <p:spPr/>
        <p:txBody>
          <a:bodyPr/>
          <a:lstStyle/>
          <a:p>
            <a:r>
              <a:rPr lang="en-US" dirty="0" smtClean="0"/>
              <a:t>Ockham's Razor</a:t>
            </a:r>
            <a:endParaRPr lang="en-US" dirty="0"/>
          </a:p>
        </p:txBody>
      </p:sp>
      <p:pic>
        <p:nvPicPr>
          <p:cNvPr id="4" name="Occam's Raz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0200" y="1827135"/>
            <a:ext cx="8128000" cy="4572000"/>
          </a:xfrm>
          <a:prstGeom prst="rect">
            <a:avLst/>
          </a:prstGeom>
        </p:spPr>
      </p:pic>
    </p:spTree>
    <p:extLst>
      <p:ext uri="{BB962C8B-B14F-4D97-AF65-F5344CB8AC3E}">
        <p14:creationId xmlns:p14="http://schemas.microsoft.com/office/powerpoint/2010/main" val="6635400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latin typeface="Ayuthaya"/>
                <a:cs typeface="Ayuthaya"/>
              </a:rPr>
              <a:t>Ockham’s Razor</a:t>
            </a:r>
            <a:endParaRPr lang="en-US" b="1" i="1" dirty="0">
              <a:latin typeface="Ayuthaya"/>
              <a:cs typeface="Ayuthaya"/>
            </a:endParaRPr>
          </a:p>
        </p:txBody>
      </p:sp>
      <p:pic>
        <p:nvPicPr>
          <p:cNvPr id="4" name="Picture 3"/>
          <p:cNvPicPr>
            <a:picLocks noChangeAspect="1"/>
          </p:cNvPicPr>
          <p:nvPr/>
        </p:nvPicPr>
        <p:blipFill>
          <a:blip r:embed="rId2"/>
          <a:stretch>
            <a:fillRect/>
          </a:stretch>
        </p:blipFill>
        <p:spPr>
          <a:xfrm>
            <a:off x="-74073" y="1790654"/>
            <a:ext cx="9218073" cy="5067346"/>
          </a:xfrm>
          <a:prstGeom prst="rect">
            <a:avLst/>
          </a:prstGeom>
        </p:spPr>
      </p:pic>
    </p:spTree>
    <p:extLst>
      <p:ext uri="{BB962C8B-B14F-4D97-AF65-F5344CB8AC3E}">
        <p14:creationId xmlns:p14="http://schemas.microsoft.com/office/powerpoint/2010/main" val="42313901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Thursday, 10/15</a:t>
            </a:r>
            <a:br>
              <a:rPr lang="en-US" dirty="0" smtClean="0"/>
            </a:br>
            <a:r>
              <a:rPr lang="en-US" dirty="0" smtClean="0"/>
              <a:t>Test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Covering: </a:t>
            </a:r>
          </a:p>
          <a:p>
            <a:r>
              <a:rPr lang="en-US" dirty="0" smtClean="0"/>
              <a:t>What is Philosophy?</a:t>
            </a:r>
          </a:p>
          <a:p>
            <a:r>
              <a:rPr lang="en-US" dirty="0" smtClean="0"/>
              <a:t>Socratic Dialectic</a:t>
            </a:r>
          </a:p>
          <a:p>
            <a:r>
              <a:rPr lang="en-US" dirty="0" smtClean="0"/>
              <a:t>Plato: Apology and Allegory of the Cave</a:t>
            </a:r>
          </a:p>
          <a:p>
            <a:r>
              <a:rPr lang="en-US" dirty="0" smtClean="0"/>
              <a:t>Medieval Philosophy</a:t>
            </a:r>
          </a:p>
          <a:p>
            <a:endParaRPr lang="en-US" dirty="0"/>
          </a:p>
          <a:p>
            <a:pPr marL="0" indent="0">
              <a:buNone/>
            </a:pPr>
            <a:r>
              <a:rPr lang="en-US" dirty="0" smtClean="0"/>
              <a:t>Review using my Website:</a:t>
            </a:r>
          </a:p>
          <a:p>
            <a:pPr marL="0" indent="0">
              <a:buNone/>
            </a:pPr>
            <a:r>
              <a:rPr lang="en-US" sz="4000" b="1" dirty="0" err="1" smtClean="0">
                <a:solidFill>
                  <a:srgbClr val="FF0000"/>
                </a:solidFill>
              </a:rPr>
              <a:t>BrentSocialStudies.EducatorPages.Com</a:t>
            </a:r>
            <a:endParaRPr lang="en-US" sz="4000" b="1" dirty="0">
              <a:solidFill>
                <a:srgbClr val="FF0000"/>
              </a:solidFill>
            </a:endParaRPr>
          </a:p>
        </p:txBody>
      </p:sp>
    </p:spTree>
    <p:extLst>
      <p:ext uri="{BB962C8B-B14F-4D97-AF65-F5344CB8AC3E}">
        <p14:creationId xmlns:p14="http://schemas.microsoft.com/office/powerpoint/2010/main" val="4064939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Medieval World</a:t>
            </a:r>
            <a:endParaRPr lang="en-US" dirty="0"/>
          </a:p>
        </p:txBody>
      </p:sp>
      <p:sp>
        <p:nvSpPr>
          <p:cNvPr id="3" name="Subtitle 2"/>
          <p:cNvSpPr>
            <a:spLocks noGrp="1"/>
          </p:cNvSpPr>
          <p:nvPr>
            <p:ph type="subTitle" idx="1"/>
          </p:nvPr>
        </p:nvSpPr>
        <p:spPr>
          <a:xfrm>
            <a:off x="352795" y="1628132"/>
            <a:ext cx="8572913" cy="1752600"/>
          </a:xfrm>
        </p:spPr>
        <p:txBody>
          <a:bodyPr/>
          <a:lstStyle/>
          <a:p>
            <a:r>
              <a:rPr lang="en-US" dirty="0" smtClean="0">
                <a:solidFill>
                  <a:srgbClr val="000000"/>
                </a:solidFill>
              </a:rPr>
              <a:t>From the fall of Rome (About 400 CE )</a:t>
            </a:r>
          </a:p>
          <a:p>
            <a:r>
              <a:rPr lang="en-US" dirty="0" smtClean="0">
                <a:solidFill>
                  <a:srgbClr val="000000"/>
                </a:solidFill>
              </a:rPr>
              <a:t>– </a:t>
            </a:r>
            <a:r>
              <a:rPr lang="en-US" dirty="0">
                <a:solidFill>
                  <a:srgbClr val="000000"/>
                </a:solidFill>
              </a:rPr>
              <a:t>t</a:t>
            </a:r>
            <a:r>
              <a:rPr lang="en-US" dirty="0" smtClean="0">
                <a:solidFill>
                  <a:srgbClr val="000000"/>
                </a:solidFill>
              </a:rPr>
              <a:t>he </a:t>
            </a:r>
            <a:r>
              <a:rPr lang="en-US" dirty="0">
                <a:solidFill>
                  <a:srgbClr val="000000"/>
                </a:solidFill>
              </a:rPr>
              <a:t>Renaissance (About </a:t>
            </a:r>
            <a:r>
              <a:rPr lang="en-US" dirty="0" smtClean="0">
                <a:solidFill>
                  <a:srgbClr val="000000"/>
                </a:solidFill>
              </a:rPr>
              <a:t>1400 </a:t>
            </a:r>
            <a:r>
              <a:rPr lang="en-US" dirty="0">
                <a:solidFill>
                  <a:srgbClr val="000000"/>
                </a:solidFill>
              </a:rPr>
              <a:t>CE </a:t>
            </a:r>
            <a:r>
              <a:rPr lang="en-US" dirty="0" smtClean="0">
                <a:solidFill>
                  <a:srgbClr val="000000"/>
                </a:solidFill>
              </a:rPr>
              <a:t>)</a:t>
            </a:r>
          </a:p>
        </p:txBody>
      </p:sp>
    </p:spTree>
    <p:extLst>
      <p:ext uri="{BB962C8B-B14F-4D97-AF65-F5344CB8AC3E}">
        <p14:creationId xmlns:p14="http://schemas.microsoft.com/office/powerpoint/2010/main" val="33739725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t>Life in Middle </a:t>
            </a:r>
            <a:r>
              <a:rPr lang="en-US" dirty="0"/>
              <a:t>A</a:t>
            </a:r>
            <a:r>
              <a:rPr lang="en-US" dirty="0" smtClean="0"/>
              <a:t>ges</a:t>
            </a:r>
            <a:endParaRPr lang="en-US" dirty="0"/>
          </a:p>
        </p:txBody>
      </p:sp>
      <p:sp>
        <p:nvSpPr>
          <p:cNvPr id="4" name="TextBox 3"/>
          <p:cNvSpPr txBox="1"/>
          <p:nvPr/>
        </p:nvSpPr>
        <p:spPr>
          <a:xfrm>
            <a:off x="685800" y="2110582"/>
            <a:ext cx="7772400" cy="1200329"/>
          </a:xfrm>
          <a:prstGeom prst="rect">
            <a:avLst/>
          </a:prstGeom>
          <a:noFill/>
        </p:spPr>
        <p:txBody>
          <a:bodyPr wrap="square" rtlCol="0">
            <a:spAutoFit/>
          </a:bodyPr>
          <a:lstStyle/>
          <a:p>
            <a:r>
              <a:rPr lang="en-US" sz="3600" dirty="0"/>
              <a:t>When you get up I the morning, what is one thing you are absolutely sure of?</a:t>
            </a:r>
          </a:p>
        </p:txBody>
      </p:sp>
    </p:spTree>
    <p:extLst>
      <p:ext uri="{BB962C8B-B14F-4D97-AF65-F5344CB8AC3E}">
        <p14:creationId xmlns:p14="http://schemas.microsoft.com/office/powerpoint/2010/main" val="25493057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istercian chant - Dedit Dominus Confessionem Sancto Su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600" y="-344450"/>
            <a:ext cx="8128000" cy="4572000"/>
          </a:xfrm>
          <a:prstGeom prst="rect">
            <a:avLst/>
          </a:prstGeom>
        </p:spPr>
      </p:pic>
      <p:sp>
        <p:nvSpPr>
          <p:cNvPr id="3" name="Subtitle 2"/>
          <p:cNvSpPr txBox="1">
            <a:spLocks/>
          </p:cNvSpPr>
          <p:nvPr/>
        </p:nvSpPr>
        <p:spPr>
          <a:xfrm>
            <a:off x="178613" y="4966090"/>
            <a:ext cx="9144000" cy="42992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FF0000"/>
                </a:solidFill>
              </a:rPr>
              <a:t>To people in the Middle Ages, God was an undeniable fact. Everything in the universe was the way it was because God wanted it that way.</a:t>
            </a:r>
          </a:p>
        </p:txBody>
      </p:sp>
      <p:sp>
        <p:nvSpPr>
          <p:cNvPr id="5" name="TextBox 4"/>
          <p:cNvSpPr txBox="1"/>
          <p:nvPr/>
        </p:nvSpPr>
        <p:spPr>
          <a:xfrm>
            <a:off x="0" y="4572000"/>
            <a:ext cx="9414952" cy="2062103"/>
          </a:xfrm>
          <a:prstGeom prst="rect">
            <a:avLst/>
          </a:prstGeom>
          <a:noFill/>
        </p:spPr>
        <p:txBody>
          <a:bodyPr wrap="square" rtlCol="0">
            <a:spAutoFit/>
          </a:bodyPr>
          <a:lstStyle/>
          <a:p>
            <a:r>
              <a:rPr lang="en-US" sz="3200" dirty="0"/>
              <a:t>Feudalism is a way of life. Everyone (Kings, Nobles, Peasants) owed obedience to a system in which society was structured around relationships derived from the holding of land in exchange for service or labor.</a:t>
            </a:r>
          </a:p>
        </p:txBody>
      </p:sp>
      <p:sp>
        <p:nvSpPr>
          <p:cNvPr id="6" name="TextBox 5"/>
          <p:cNvSpPr txBox="1"/>
          <p:nvPr/>
        </p:nvSpPr>
        <p:spPr>
          <a:xfrm>
            <a:off x="31698" y="4966090"/>
            <a:ext cx="9144000" cy="1569660"/>
          </a:xfrm>
          <a:prstGeom prst="rect">
            <a:avLst/>
          </a:prstGeom>
          <a:noFill/>
        </p:spPr>
        <p:txBody>
          <a:bodyPr wrap="square" rtlCol="0">
            <a:spAutoFit/>
          </a:bodyPr>
          <a:lstStyle/>
          <a:p>
            <a:r>
              <a:rPr lang="en-US" sz="3200" dirty="0">
                <a:solidFill>
                  <a:srgbClr val="FF0000"/>
                </a:solidFill>
              </a:rPr>
              <a:t>The Christian (Catholic) Church was considered above such earthly concerns </a:t>
            </a:r>
            <a:r>
              <a:rPr lang="en-US" sz="3200" dirty="0" smtClean="0">
                <a:solidFill>
                  <a:srgbClr val="FF0000"/>
                </a:solidFill>
              </a:rPr>
              <a:t>and </a:t>
            </a:r>
            <a:r>
              <a:rPr lang="en-US" sz="3200" dirty="0">
                <a:solidFill>
                  <a:srgbClr val="FF0000"/>
                </a:solidFill>
              </a:rPr>
              <a:t>is the center of learning in Medieval Europe.</a:t>
            </a:r>
          </a:p>
        </p:txBody>
      </p:sp>
      <p:sp>
        <p:nvSpPr>
          <p:cNvPr id="7" name="TextBox 6"/>
          <p:cNvSpPr txBox="1"/>
          <p:nvPr/>
        </p:nvSpPr>
        <p:spPr>
          <a:xfrm>
            <a:off x="-1" y="4397880"/>
            <a:ext cx="9175699" cy="2554545"/>
          </a:xfrm>
          <a:prstGeom prst="rect">
            <a:avLst/>
          </a:prstGeom>
          <a:noFill/>
        </p:spPr>
        <p:txBody>
          <a:bodyPr wrap="square" rtlCol="0">
            <a:spAutoFit/>
          </a:bodyPr>
          <a:lstStyle/>
          <a:p>
            <a:r>
              <a:rPr lang="en-US" sz="3200" dirty="0"/>
              <a:t>The Intellectual life of the Middle Ages is based in Scholasticism – a method of philosophy/learning that</a:t>
            </a:r>
          </a:p>
          <a:p>
            <a:r>
              <a:rPr lang="en-US" sz="3200" dirty="0"/>
              <a:t>attempted to </a:t>
            </a:r>
            <a:r>
              <a:rPr lang="en-US" sz="3200" b="1" dirty="0"/>
              <a:t>reconcile</a:t>
            </a:r>
            <a:r>
              <a:rPr lang="en-US" sz="3200" dirty="0"/>
              <a:t> the philosophy of the ancient </a:t>
            </a:r>
            <a:r>
              <a:rPr lang="en-US" sz="3200" b="1" dirty="0"/>
              <a:t>classical philosophers</a:t>
            </a:r>
            <a:r>
              <a:rPr lang="en-US" sz="3200" dirty="0"/>
              <a:t> like Aristotle with Christian theology.</a:t>
            </a:r>
          </a:p>
        </p:txBody>
      </p:sp>
      <p:sp>
        <p:nvSpPr>
          <p:cNvPr id="8" name="TextBox 7"/>
          <p:cNvSpPr txBox="1"/>
          <p:nvPr/>
        </p:nvSpPr>
        <p:spPr>
          <a:xfrm>
            <a:off x="-1" y="4227550"/>
            <a:ext cx="9144001" cy="2616101"/>
          </a:xfrm>
          <a:prstGeom prst="rect">
            <a:avLst/>
          </a:prstGeom>
          <a:solidFill>
            <a:schemeClr val="accent6">
              <a:lumMod val="40000"/>
              <a:lumOff val="60000"/>
            </a:schemeClr>
          </a:solidFill>
        </p:spPr>
        <p:txBody>
          <a:bodyPr wrap="square" rtlCol="0">
            <a:spAutoFit/>
          </a:bodyPr>
          <a:lstStyle/>
          <a:p>
            <a:r>
              <a:rPr lang="en-US" sz="3200" dirty="0">
                <a:latin typeface="Calibri" charset="0"/>
              </a:rPr>
              <a:t>The Middle Ages In one sense this is conceived in terms of a relationship between knowledge revealed (Religion) and knowledge attained via human reasoning (Aristotle).</a:t>
            </a:r>
            <a:br>
              <a:rPr lang="en-US" sz="3200" dirty="0">
                <a:latin typeface="Calibri" charset="0"/>
              </a:rPr>
            </a:br>
            <a:r>
              <a:rPr lang="en-US" dirty="0">
                <a:latin typeface="Calibri" charset="0"/>
              </a:rPr>
              <a:t/>
            </a:r>
            <a:br>
              <a:rPr lang="en-US" dirty="0">
                <a:latin typeface="Calibri" charset="0"/>
              </a:rPr>
            </a:br>
            <a:endParaRPr lang="en-US" dirty="0"/>
          </a:p>
        </p:txBody>
      </p:sp>
      <p:sp>
        <p:nvSpPr>
          <p:cNvPr id="9" name="TextBox 8"/>
          <p:cNvSpPr txBox="1"/>
          <p:nvPr/>
        </p:nvSpPr>
        <p:spPr>
          <a:xfrm>
            <a:off x="-1" y="4623122"/>
            <a:ext cx="9322614" cy="2339102"/>
          </a:xfrm>
          <a:prstGeom prst="rect">
            <a:avLst/>
          </a:prstGeom>
          <a:solidFill>
            <a:schemeClr val="accent6">
              <a:lumMod val="20000"/>
              <a:lumOff val="80000"/>
            </a:schemeClr>
          </a:solidFill>
        </p:spPr>
        <p:txBody>
          <a:bodyPr wrap="square" rtlCol="0">
            <a:spAutoFit/>
          </a:bodyPr>
          <a:lstStyle/>
          <a:p>
            <a:r>
              <a:rPr lang="en-US" sz="3200" dirty="0">
                <a:latin typeface="Calibri" charset="0"/>
              </a:rPr>
              <a:t/>
            </a:r>
            <a:br>
              <a:rPr lang="en-US" sz="3200" dirty="0">
                <a:latin typeface="Calibri" charset="0"/>
              </a:rPr>
            </a:br>
            <a:r>
              <a:rPr lang="en-US" sz="3200" dirty="0">
                <a:latin typeface="Calibri" charset="0"/>
              </a:rPr>
              <a:t>Overall this reconciling of faith and reason deals with what is reasonable to believe is beyond reason.</a:t>
            </a:r>
            <a:br>
              <a:rPr lang="en-US" sz="3200" dirty="0">
                <a:latin typeface="Calibri" charset="0"/>
              </a:rPr>
            </a:br>
            <a:r>
              <a:rPr lang="en-US" sz="1400" dirty="0">
                <a:latin typeface="Calibri" charset="0"/>
              </a:rPr>
              <a:t/>
            </a:r>
            <a:br>
              <a:rPr lang="en-US" sz="1400" dirty="0">
                <a:latin typeface="Calibri" charset="0"/>
              </a:rPr>
            </a:br>
            <a:r>
              <a:rPr lang="en-US" dirty="0">
                <a:latin typeface="Calibri" charset="0"/>
              </a:rPr>
              <a:t/>
            </a:r>
            <a:br>
              <a:rPr lang="en-US" dirty="0">
                <a:latin typeface="Calibri" charset="0"/>
              </a:rPr>
            </a:br>
            <a:endParaRPr lang="en-US" dirty="0"/>
          </a:p>
        </p:txBody>
      </p:sp>
      <p:sp>
        <p:nvSpPr>
          <p:cNvPr id="10" name="TextBox 9"/>
          <p:cNvSpPr txBox="1"/>
          <p:nvPr/>
        </p:nvSpPr>
        <p:spPr>
          <a:xfrm>
            <a:off x="31698" y="4787738"/>
            <a:ext cx="8673569" cy="1077218"/>
          </a:xfrm>
          <a:prstGeom prst="rect">
            <a:avLst/>
          </a:prstGeom>
          <a:solidFill>
            <a:schemeClr val="accent6">
              <a:lumMod val="75000"/>
            </a:schemeClr>
          </a:solidFill>
        </p:spPr>
        <p:txBody>
          <a:bodyPr wrap="square" rtlCol="0">
            <a:spAutoFit/>
          </a:bodyPr>
          <a:lstStyle/>
          <a:p>
            <a:r>
              <a:rPr lang="en-US" sz="3200" dirty="0"/>
              <a:t>Arab and Jewish philosophers also had a great influence  on the development of scholasticism. </a:t>
            </a:r>
          </a:p>
        </p:txBody>
      </p:sp>
      <p:sp>
        <p:nvSpPr>
          <p:cNvPr id="11" name="TextBox 10"/>
          <p:cNvSpPr txBox="1"/>
          <p:nvPr/>
        </p:nvSpPr>
        <p:spPr>
          <a:xfrm>
            <a:off x="31698" y="4781548"/>
            <a:ext cx="9144001" cy="2062103"/>
          </a:xfrm>
          <a:prstGeom prst="rect">
            <a:avLst/>
          </a:prstGeom>
          <a:noFill/>
        </p:spPr>
        <p:txBody>
          <a:bodyPr wrap="square" rtlCol="0">
            <a:spAutoFit/>
          </a:bodyPr>
          <a:lstStyle/>
          <a:p>
            <a:r>
              <a:rPr lang="en-US" sz="3200" dirty="0">
                <a:solidFill>
                  <a:srgbClr val="FF0000"/>
                </a:solidFill>
              </a:rPr>
              <a:t>Works of ancient philosophers are translated from Greek to Arab and finally to Latin and brought to Europe with the meeting of cultures during the Crusades and through trade with the Arab world.</a:t>
            </a:r>
          </a:p>
        </p:txBody>
      </p:sp>
    </p:spTree>
    <p:extLst>
      <p:ext uri="{BB962C8B-B14F-4D97-AF65-F5344CB8AC3E}">
        <p14:creationId xmlns:p14="http://schemas.microsoft.com/office/powerpoint/2010/main" val="3112854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par>
                          <p:cTn id="8" fill="hold">
                            <p:stCondLst>
                              <p:cond delay="2000"/>
                            </p:stCondLst>
                            <p:childTnLst>
                              <p:par>
                                <p:cTn id="9" presetID="9" presetClass="exit" presetSubtype="0" fill="hold" grpId="1" nodeType="afterEffect">
                                  <p:stCondLst>
                                    <p:cond delay="40000"/>
                                  </p:stCondLst>
                                  <p:childTnLst>
                                    <p:animEffect transition="out" filter="dissolve">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par>
                          <p:cTn id="12" fill="hold">
                            <p:stCondLst>
                              <p:cond delay="44000"/>
                            </p:stCondLst>
                            <p:childTnLst>
                              <p:par>
                                <p:cTn id="13" presetID="9"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2000"/>
                                        <p:tgtEl>
                                          <p:spTgt spid="5"/>
                                        </p:tgtEl>
                                      </p:cBhvr>
                                    </p:animEffect>
                                  </p:childTnLst>
                                </p:cTn>
                              </p:par>
                            </p:childTnLst>
                          </p:cTn>
                        </p:par>
                        <p:par>
                          <p:cTn id="16" fill="hold">
                            <p:stCondLst>
                              <p:cond delay="46000"/>
                            </p:stCondLst>
                            <p:childTnLst>
                              <p:par>
                                <p:cTn id="17" presetID="9" presetClass="exit" presetSubtype="0" fill="hold" grpId="1" nodeType="afterEffect">
                                  <p:stCondLst>
                                    <p:cond delay="50000"/>
                                  </p:stCondLst>
                                  <p:childTnLst>
                                    <p:animEffect transition="out" filter="dissolv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par>
                          <p:cTn id="20" fill="hold">
                            <p:stCondLst>
                              <p:cond delay="98000"/>
                            </p:stCondLst>
                            <p:childTnLst>
                              <p:par>
                                <p:cTn id="21" presetID="9"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2000"/>
                                        <p:tgtEl>
                                          <p:spTgt spid="6"/>
                                        </p:tgtEl>
                                      </p:cBhvr>
                                    </p:animEffect>
                                  </p:childTnLst>
                                </p:cTn>
                              </p:par>
                            </p:childTnLst>
                          </p:cTn>
                        </p:par>
                        <p:par>
                          <p:cTn id="24" fill="hold">
                            <p:stCondLst>
                              <p:cond delay="100000"/>
                            </p:stCondLst>
                            <p:childTnLst>
                              <p:par>
                                <p:cTn id="25" presetID="9" presetClass="exit" presetSubtype="0" fill="hold" grpId="1" nodeType="afterEffect">
                                  <p:stCondLst>
                                    <p:cond delay="40000"/>
                                  </p:stCondLst>
                                  <p:childTnLst>
                                    <p:animEffect transition="out" filter="dissolve">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par>
                          <p:cTn id="28" fill="hold">
                            <p:stCondLst>
                              <p:cond delay="142000"/>
                            </p:stCondLst>
                            <p:childTnLst>
                              <p:par>
                                <p:cTn id="29" presetID="9"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2000"/>
                                        <p:tgtEl>
                                          <p:spTgt spid="7"/>
                                        </p:tgtEl>
                                      </p:cBhvr>
                                    </p:animEffect>
                                  </p:childTnLst>
                                </p:cTn>
                              </p:par>
                            </p:childTnLst>
                          </p:cTn>
                        </p:par>
                        <p:par>
                          <p:cTn id="32" fill="hold">
                            <p:stCondLst>
                              <p:cond delay="144000"/>
                            </p:stCondLst>
                            <p:childTnLst>
                              <p:par>
                                <p:cTn id="33" presetID="9" presetClass="exit" presetSubtype="0" fill="hold" grpId="1" nodeType="afterEffect">
                                  <p:stCondLst>
                                    <p:cond delay="50000"/>
                                  </p:stCondLst>
                                  <p:childTnLst>
                                    <p:animEffect transition="out" filter="dissolve">
                                      <p:cBhvr>
                                        <p:cTn id="34" dur="2000"/>
                                        <p:tgtEl>
                                          <p:spTgt spid="7"/>
                                        </p:tgtEl>
                                      </p:cBhvr>
                                    </p:animEffect>
                                    <p:set>
                                      <p:cBhvr>
                                        <p:cTn id="35" dur="1" fill="hold">
                                          <p:stCondLst>
                                            <p:cond delay="1999"/>
                                          </p:stCondLst>
                                        </p:cTn>
                                        <p:tgtEl>
                                          <p:spTgt spid="7"/>
                                        </p:tgtEl>
                                        <p:attrNameLst>
                                          <p:attrName>style.visibility</p:attrName>
                                        </p:attrNameLst>
                                      </p:cBhvr>
                                      <p:to>
                                        <p:strVal val="hidden"/>
                                      </p:to>
                                    </p:set>
                                  </p:childTnLst>
                                </p:cTn>
                              </p:par>
                            </p:childTnLst>
                          </p:cTn>
                        </p:par>
                        <p:par>
                          <p:cTn id="36" fill="hold">
                            <p:stCondLst>
                              <p:cond delay="196000"/>
                            </p:stCondLst>
                            <p:childTnLst>
                              <p:par>
                                <p:cTn id="37" presetID="9"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2000"/>
                                        <p:tgtEl>
                                          <p:spTgt spid="10"/>
                                        </p:tgtEl>
                                      </p:cBhvr>
                                    </p:animEffect>
                                  </p:childTnLst>
                                </p:cTn>
                              </p:par>
                            </p:childTnLst>
                          </p:cTn>
                        </p:par>
                        <p:par>
                          <p:cTn id="40" fill="hold">
                            <p:stCondLst>
                              <p:cond delay="198000"/>
                            </p:stCondLst>
                            <p:childTnLst>
                              <p:par>
                                <p:cTn id="41" presetID="9" presetClass="exit" presetSubtype="0" fill="hold" grpId="1" nodeType="afterEffect">
                                  <p:stCondLst>
                                    <p:cond delay="40000"/>
                                  </p:stCondLst>
                                  <p:childTnLst>
                                    <p:animEffect transition="out" filter="dissolve">
                                      <p:cBhvr>
                                        <p:cTn id="42" dur="2000"/>
                                        <p:tgtEl>
                                          <p:spTgt spid="10"/>
                                        </p:tgtEl>
                                      </p:cBhvr>
                                    </p:animEffect>
                                    <p:set>
                                      <p:cBhvr>
                                        <p:cTn id="43" dur="1" fill="hold">
                                          <p:stCondLst>
                                            <p:cond delay="1999"/>
                                          </p:stCondLst>
                                        </p:cTn>
                                        <p:tgtEl>
                                          <p:spTgt spid="10"/>
                                        </p:tgtEl>
                                        <p:attrNameLst>
                                          <p:attrName>style.visibility</p:attrName>
                                        </p:attrNameLst>
                                      </p:cBhvr>
                                      <p:to>
                                        <p:strVal val="hidden"/>
                                      </p:to>
                                    </p:set>
                                  </p:childTnLst>
                                </p:cTn>
                              </p:par>
                            </p:childTnLst>
                          </p:cTn>
                        </p:par>
                        <p:par>
                          <p:cTn id="44" fill="hold">
                            <p:stCondLst>
                              <p:cond delay="240000"/>
                            </p:stCondLst>
                            <p:childTnLst>
                              <p:par>
                                <p:cTn id="45" presetID="9"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2000"/>
                                        <p:tgtEl>
                                          <p:spTgt spid="11"/>
                                        </p:tgtEl>
                                      </p:cBhvr>
                                    </p:animEffect>
                                  </p:childTnLst>
                                </p:cTn>
                              </p:par>
                            </p:childTnLst>
                          </p:cTn>
                        </p:par>
                        <p:par>
                          <p:cTn id="48" fill="hold">
                            <p:stCondLst>
                              <p:cond delay="242000"/>
                            </p:stCondLst>
                            <p:childTnLst>
                              <p:par>
                                <p:cTn id="49" presetID="9" presetClass="exit" presetSubtype="0" fill="hold" grpId="1" nodeType="afterEffect">
                                  <p:stCondLst>
                                    <p:cond delay="500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childTnLst>
                          </p:cTn>
                        </p:par>
                        <p:par>
                          <p:cTn id="52" fill="hold">
                            <p:stCondLst>
                              <p:cond delay="294000"/>
                            </p:stCondLst>
                            <p:childTnLst>
                              <p:par>
                                <p:cTn id="53" presetID="9"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2000"/>
                                        <p:tgtEl>
                                          <p:spTgt spid="8"/>
                                        </p:tgtEl>
                                      </p:cBhvr>
                                    </p:animEffect>
                                  </p:childTnLst>
                                </p:cTn>
                              </p:par>
                            </p:childTnLst>
                          </p:cTn>
                        </p:par>
                        <p:par>
                          <p:cTn id="56" fill="hold">
                            <p:stCondLst>
                              <p:cond delay="296000"/>
                            </p:stCondLst>
                            <p:childTnLst>
                              <p:par>
                                <p:cTn id="57" presetID="9" presetClass="exit" presetSubtype="0" fill="hold" grpId="1" nodeType="afterEffect">
                                  <p:stCondLst>
                                    <p:cond delay="50000"/>
                                  </p:stCondLst>
                                  <p:childTnLst>
                                    <p:animEffect transition="out" filter="dissolve">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childTnLst>
                          </p:cTn>
                        </p:par>
                        <p:par>
                          <p:cTn id="60" fill="hold">
                            <p:stCondLst>
                              <p:cond delay="348000"/>
                            </p:stCondLst>
                            <p:childTnLst>
                              <p:par>
                                <p:cTn id="61" presetID="9"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dissolve">
                                      <p:cBhvr>
                                        <p:cTn id="63" dur="2000"/>
                                        <p:tgtEl>
                                          <p:spTgt spid="9"/>
                                        </p:tgtEl>
                                      </p:cBhvr>
                                    </p:animEffect>
                                  </p:childTnLst>
                                </p:cTn>
                              </p:par>
                            </p:childTnLst>
                          </p:cTn>
                        </p:par>
                        <p:par>
                          <p:cTn id="64" fill="hold">
                            <p:stCondLst>
                              <p:cond delay="350000"/>
                            </p:stCondLst>
                            <p:childTnLst>
                              <p:par>
                                <p:cTn id="65" presetID="9" presetClass="exit" presetSubtype="0" fill="hold" grpId="1" nodeType="afterEffect">
                                  <p:stCondLst>
                                    <p:cond delay="40000"/>
                                  </p:stCondLst>
                                  <p:childTnLst>
                                    <p:animEffect transition="out" filter="dissolve">
                                      <p:cBhvr>
                                        <p:cTn id="66" dur="2000"/>
                                        <p:tgtEl>
                                          <p:spTgt spid="9"/>
                                        </p:tgtEl>
                                      </p:cBhvr>
                                    </p:animEffect>
                                    <p:set>
                                      <p:cBhvr>
                                        <p:cTn id="6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4"/>
                </p:tgtEl>
              </p:cMediaNode>
            </p:video>
          </p:childTnLst>
        </p:cTn>
      </p:par>
    </p:tnLst>
    <p:bldLst>
      <p:bldP spid="3" grpId="0"/>
      <p:bldP spid="3" grpId="1"/>
      <p:bldP spid="5" grpId="0"/>
      <p:bldP spid="5" grpId="1"/>
      <p:bldP spid="6" grpId="0"/>
      <p:bldP spid="6" grpId="1"/>
      <p:bldP spid="7" grpId="0"/>
      <p:bldP spid="7" grpId="1"/>
      <p:bldP spid="8" grpId="0" animBg="1"/>
      <p:bldP spid="8" grpId="1" animBg="1"/>
      <p:bldP spid="9" grpId="0" animBg="1"/>
      <p:bldP spid="9" grpId="1" animBg="1"/>
      <p:bldP spid="10" grpId="0" animBg="1"/>
      <p:bldP spid="10" grpId="1" animBg="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5589"/>
            <a:ext cx="7772400" cy="1470025"/>
          </a:xfrm>
        </p:spPr>
        <p:txBody>
          <a:bodyPr/>
          <a:lstStyle/>
          <a:p>
            <a:r>
              <a:rPr lang="en-US" dirty="0" smtClean="0"/>
              <a:t>St. Augustine</a:t>
            </a:r>
            <a:br>
              <a:rPr lang="en-US" dirty="0" smtClean="0"/>
            </a:br>
            <a:r>
              <a:rPr lang="en-US" dirty="0" smtClean="0"/>
              <a:t>354 – 430 CE</a:t>
            </a:r>
            <a:endParaRPr lang="en-US" dirty="0"/>
          </a:p>
        </p:txBody>
      </p:sp>
      <p:sp>
        <p:nvSpPr>
          <p:cNvPr id="3" name="TextBox 2"/>
          <p:cNvSpPr txBox="1"/>
          <p:nvPr/>
        </p:nvSpPr>
        <p:spPr>
          <a:xfrm>
            <a:off x="685800" y="1998903"/>
            <a:ext cx="7772400" cy="369332"/>
          </a:xfrm>
          <a:prstGeom prst="rect">
            <a:avLst/>
          </a:prstGeom>
          <a:noFill/>
        </p:spPr>
        <p:txBody>
          <a:bodyPr wrap="square" rtlCol="0">
            <a:spAutoFit/>
          </a:bodyPr>
          <a:lstStyle/>
          <a:p>
            <a:endParaRPr lang="en-US" dirty="0"/>
          </a:p>
        </p:txBody>
      </p:sp>
      <p:sp>
        <p:nvSpPr>
          <p:cNvPr id="4" name="TextBox 3"/>
          <p:cNvSpPr txBox="1"/>
          <p:nvPr/>
        </p:nvSpPr>
        <p:spPr>
          <a:xfrm>
            <a:off x="0" y="2368235"/>
            <a:ext cx="9144000" cy="2554545"/>
          </a:xfrm>
          <a:prstGeom prst="rect">
            <a:avLst/>
          </a:prstGeom>
          <a:noFill/>
        </p:spPr>
        <p:txBody>
          <a:bodyPr wrap="square" rtlCol="0">
            <a:spAutoFit/>
          </a:bodyPr>
          <a:lstStyle/>
          <a:p>
            <a:r>
              <a:rPr lang="en-US" sz="3200" b="1" dirty="0" smtClean="0"/>
              <a:t>Originally a believer in Manichaeism:</a:t>
            </a:r>
            <a:r>
              <a:rPr lang="en-US" sz="3200" dirty="0" smtClean="0"/>
              <a:t> A religious belief that the world is is a constant </a:t>
            </a:r>
            <a:r>
              <a:rPr lang="en-US" sz="3200" dirty="0" smtClean="0">
                <a:hlinkClick r:id="rId2" tooltip="Conflict between good and evil"/>
              </a:rPr>
              <a:t>struggle</a:t>
            </a:r>
            <a:r>
              <a:rPr lang="en-US" sz="3200" dirty="0" smtClean="0"/>
              <a:t> </a:t>
            </a:r>
            <a:r>
              <a:rPr lang="en-US" sz="3200" dirty="0"/>
              <a:t>between a </a:t>
            </a:r>
            <a:r>
              <a:rPr lang="en-US" sz="3200" dirty="0">
                <a:hlinkClick r:id="rId3" tooltip="Goodness and value theory"/>
              </a:rPr>
              <a:t>good</a:t>
            </a:r>
            <a:r>
              <a:rPr lang="en-US" sz="3200" dirty="0"/>
              <a:t>, spiritual world of light, and </a:t>
            </a:r>
            <a:r>
              <a:rPr lang="en-US" sz="3200" dirty="0" smtClean="0"/>
              <a:t>an </a:t>
            </a:r>
            <a:r>
              <a:rPr lang="en-US" sz="3200" dirty="0" smtClean="0">
                <a:hlinkClick r:id="rId4" tooltip="Evil"/>
              </a:rPr>
              <a:t>evil</a:t>
            </a:r>
            <a:r>
              <a:rPr lang="en-US" sz="3200" dirty="0"/>
              <a:t>, material world of darkness. </a:t>
            </a:r>
            <a:endParaRPr lang="en-US" sz="3200" dirty="0" smtClean="0"/>
          </a:p>
          <a:p>
            <a:endParaRPr lang="en-US" sz="3200" dirty="0"/>
          </a:p>
        </p:txBody>
      </p:sp>
    </p:spTree>
    <p:extLst>
      <p:ext uri="{BB962C8B-B14F-4D97-AF65-F5344CB8AC3E}">
        <p14:creationId xmlns:p14="http://schemas.microsoft.com/office/powerpoint/2010/main" val="42028237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0573"/>
            <a:ext cx="8229600" cy="1143000"/>
          </a:xfrm>
        </p:spPr>
        <p:txBody>
          <a:bodyPr>
            <a:normAutofit fontScale="90000"/>
          </a:bodyPr>
          <a:lstStyle/>
          <a:p>
            <a:r>
              <a:rPr lang="en-US" dirty="0" smtClean="0"/>
              <a:t>According to Augustine, God is all powerful and all good, therefore he did not create evil.</a:t>
            </a:r>
            <a:br>
              <a:rPr lang="en-US" dirty="0" smtClean="0"/>
            </a:br>
            <a:r>
              <a:rPr lang="en-US" dirty="0"/>
              <a:t/>
            </a:r>
            <a:br>
              <a:rPr lang="en-US" dirty="0"/>
            </a:br>
            <a:r>
              <a:rPr lang="en-US" dirty="0" smtClean="0"/>
              <a:t>Evil is simple the lack of good, similar to a blind man who lacks sight or a thief who lacks honesty.</a:t>
            </a:r>
            <a:endParaRPr lang="en-US" dirty="0"/>
          </a:p>
        </p:txBody>
      </p:sp>
    </p:spTree>
    <p:extLst>
      <p:ext uri="{BB962C8B-B14F-4D97-AF65-F5344CB8AC3E}">
        <p14:creationId xmlns:p14="http://schemas.microsoft.com/office/powerpoint/2010/main" val="93676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2422719" y="1955580"/>
            <a:ext cx="623321" cy="33715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0" y="229760"/>
            <a:ext cx="2422719" cy="1757792"/>
            <a:chOff x="917340" y="705495"/>
            <a:chExt cx="2422719" cy="1757792"/>
          </a:xfrm>
        </p:grpSpPr>
        <p:sp>
          <p:nvSpPr>
            <p:cNvPr id="4" name="Rounded Rectangle 3"/>
            <p:cNvSpPr/>
            <p:nvPr/>
          </p:nvSpPr>
          <p:spPr>
            <a:xfrm>
              <a:off x="917340" y="705495"/>
              <a:ext cx="2422719" cy="175779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17340" y="893627"/>
              <a:ext cx="2422719" cy="1569660"/>
            </a:xfrm>
            <a:prstGeom prst="rect">
              <a:avLst/>
            </a:prstGeom>
            <a:noFill/>
          </p:spPr>
          <p:txBody>
            <a:bodyPr wrap="square" rtlCol="0">
              <a:spAutoFit/>
            </a:bodyPr>
            <a:lstStyle/>
            <a:p>
              <a:pPr algn="ctr"/>
              <a:r>
                <a:rPr lang="en-US" sz="3200" dirty="0" smtClean="0"/>
                <a:t>Humans are rational beings</a:t>
              </a:r>
              <a:endParaRPr lang="en-US" sz="3200" dirty="0"/>
            </a:p>
          </p:txBody>
        </p:sp>
      </p:grpSp>
      <p:grpSp>
        <p:nvGrpSpPr>
          <p:cNvPr id="18" name="Group 17"/>
          <p:cNvGrpSpPr/>
          <p:nvPr/>
        </p:nvGrpSpPr>
        <p:grpSpPr>
          <a:xfrm>
            <a:off x="3046040" y="2108845"/>
            <a:ext cx="2951464" cy="2357579"/>
            <a:chOff x="5080654" y="468353"/>
            <a:chExt cx="2951464" cy="2357579"/>
          </a:xfrm>
        </p:grpSpPr>
        <p:sp>
          <p:nvSpPr>
            <p:cNvPr id="10" name="Rounded Rectangle 9"/>
            <p:cNvSpPr/>
            <p:nvPr/>
          </p:nvSpPr>
          <p:spPr>
            <a:xfrm>
              <a:off x="5080654" y="468353"/>
              <a:ext cx="2951464" cy="235757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80654" y="763829"/>
              <a:ext cx="2951464" cy="2062103"/>
            </a:xfrm>
            <a:prstGeom prst="rect">
              <a:avLst/>
            </a:prstGeom>
            <a:noFill/>
          </p:spPr>
          <p:txBody>
            <a:bodyPr wrap="square" rtlCol="0">
              <a:spAutoFit/>
            </a:bodyPr>
            <a:lstStyle/>
            <a:p>
              <a:pPr algn="ctr"/>
              <a:r>
                <a:rPr lang="en-US" sz="3200" dirty="0" smtClean="0"/>
                <a:t>In order to be rational humans must have free will </a:t>
              </a:r>
              <a:endParaRPr lang="en-US" sz="3200" dirty="0"/>
            </a:p>
          </p:txBody>
        </p:sp>
      </p:grpSp>
      <p:cxnSp>
        <p:nvCxnSpPr>
          <p:cNvPr id="11" name="Straight Arrow Connector 10"/>
          <p:cNvCxnSpPr/>
          <p:nvPr/>
        </p:nvCxnSpPr>
        <p:spPr>
          <a:xfrm>
            <a:off x="5679472" y="4466424"/>
            <a:ext cx="513064" cy="39074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6192536" y="4130982"/>
            <a:ext cx="2951464" cy="2727018"/>
            <a:chOff x="5080654" y="421320"/>
            <a:chExt cx="2951464" cy="2404612"/>
          </a:xfrm>
        </p:grpSpPr>
        <p:sp>
          <p:nvSpPr>
            <p:cNvPr id="20" name="Rounded Rectangle 19"/>
            <p:cNvSpPr/>
            <p:nvPr/>
          </p:nvSpPr>
          <p:spPr>
            <a:xfrm>
              <a:off x="5080654" y="468353"/>
              <a:ext cx="2951464" cy="235757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80654" y="421320"/>
              <a:ext cx="2951464" cy="2252530"/>
            </a:xfrm>
            <a:prstGeom prst="rect">
              <a:avLst/>
            </a:prstGeom>
            <a:noFill/>
          </p:spPr>
          <p:txBody>
            <a:bodyPr wrap="square" rtlCol="0">
              <a:spAutoFit/>
            </a:bodyPr>
            <a:lstStyle/>
            <a:p>
              <a:pPr algn="ctr"/>
              <a:r>
                <a:rPr lang="en-US" sz="3200" dirty="0" smtClean="0"/>
                <a:t>If humans have free will then they can choose between good and evil.</a:t>
              </a:r>
              <a:endParaRPr lang="en-US" sz="3200" dirty="0"/>
            </a:p>
          </p:txBody>
        </p:sp>
      </p:grpSp>
      <p:sp>
        <p:nvSpPr>
          <p:cNvPr id="27" name="TextBox 26"/>
          <p:cNvSpPr txBox="1"/>
          <p:nvPr/>
        </p:nvSpPr>
        <p:spPr>
          <a:xfrm>
            <a:off x="2992135" y="0"/>
            <a:ext cx="5374673" cy="707886"/>
          </a:xfrm>
          <a:prstGeom prst="rect">
            <a:avLst/>
          </a:prstGeom>
          <a:solidFill>
            <a:srgbClr val="FFFF00"/>
          </a:solidFill>
          <a:ln>
            <a:solidFill>
              <a:schemeClr val="tx1"/>
            </a:solidFill>
          </a:ln>
        </p:spPr>
        <p:txBody>
          <a:bodyPr wrap="square" rtlCol="0">
            <a:spAutoFit/>
          </a:bodyPr>
          <a:lstStyle/>
          <a:p>
            <a:r>
              <a:rPr lang="en-US" sz="4000" dirty="0" smtClean="0"/>
              <a:t>According to Augustine:</a:t>
            </a:r>
            <a:endParaRPr lang="en-US" sz="4000" dirty="0"/>
          </a:p>
        </p:txBody>
      </p:sp>
    </p:spTree>
    <p:extLst>
      <p:ext uri="{BB962C8B-B14F-4D97-AF65-F5344CB8AC3E}">
        <p14:creationId xmlns:p14="http://schemas.microsoft.com/office/powerpoint/2010/main" val="15619958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3321"/>
            <a:ext cx="8229600" cy="1143000"/>
          </a:xfrm>
        </p:spPr>
        <p:txBody>
          <a:bodyPr>
            <a:normAutofit fontScale="90000"/>
          </a:bodyPr>
          <a:lstStyle/>
          <a:p>
            <a:r>
              <a:rPr lang="en-US" dirty="0"/>
              <a:t>For Plato, the realm of eternal and perfect Forms is the only proper object of study, containing as it does the only true reality. St. Augustine saw Plato’s philosophy as profoundly congenial to Christianity in that Plato’s concept of two worlds, one eternally perfect and the other inherently imperfect, mirrors Christianity’s own postulation of two worlds, earthly and divine.</a:t>
            </a:r>
          </a:p>
        </p:txBody>
      </p:sp>
    </p:spTree>
    <p:extLst>
      <p:ext uri="{BB962C8B-B14F-4D97-AF65-F5344CB8AC3E}">
        <p14:creationId xmlns:p14="http://schemas.microsoft.com/office/powerpoint/2010/main" val="61552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627" y="219587"/>
            <a:ext cx="7772400" cy="1470025"/>
          </a:xfrm>
        </p:spPr>
        <p:txBody>
          <a:bodyPr/>
          <a:lstStyle/>
          <a:p>
            <a:r>
              <a:rPr lang="en-US" dirty="0" smtClean="0"/>
              <a:t>Thomas Aquinas</a:t>
            </a:r>
            <a:br>
              <a:rPr lang="en-US" dirty="0" smtClean="0"/>
            </a:br>
            <a:r>
              <a:rPr lang="en-US" dirty="0" smtClean="0"/>
              <a:t>1225 - 1274</a:t>
            </a:r>
            <a:endParaRPr lang="en-US" dirty="0"/>
          </a:p>
        </p:txBody>
      </p:sp>
      <p:sp>
        <p:nvSpPr>
          <p:cNvPr id="4" name="TextBox 3"/>
          <p:cNvSpPr txBox="1"/>
          <p:nvPr/>
        </p:nvSpPr>
        <p:spPr>
          <a:xfrm>
            <a:off x="0" y="1736646"/>
            <a:ext cx="9144000" cy="1938992"/>
          </a:xfrm>
          <a:prstGeom prst="rect">
            <a:avLst/>
          </a:prstGeom>
          <a:noFill/>
        </p:spPr>
        <p:txBody>
          <a:bodyPr wrap="square" rtlCol="0">
            <a:spAutoFit/>
          </a:bodyPr>
          <a:lstStyle/>
          <a:p>
            <a:r>
              <a:rPr lang="en-US" sz="4000" dirty="0" smtClean="0"/>
              <a:t>Aquinas’s </a:t>
            </a:r>
            <a:r>
              <a:rPr lang="en-US" sz="4000" dirty="0"/>
              <a:t>greatest influence on intellectual history was his shifting attention from the works of Plato to those of Aristotle</a:t>
            </a:r>
            <a:r>
              <a:rPr lang="en-US" sz="4000" dirty="0" smtClean="0"/>
              <a:t> </a:t>
            </a:r>
            <a:endParaRPr lang="en-US" sz="4000" dirty="0"/>
          </a:p>
        </p:txBody>
      </p:sp>
    </p:spTree>
    <p:extLst>
      <p:ext uri="{BB962C8B-B14F-4D97-AF65-F5344CB8AC3E}">
        <p14:creationId xmlns:p14="http://schemas.microsoft.com/office/powerpoint/2010/main" val="42028237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1079</TotalTime>
  <Words>808</Words>
  <Application>Microsoft Macintosh PowerPoint</Application>
  <PresentationFormat>On-screen Show (4:3)</PresentationFormat>
  <Paragraphs>55</Paragraphs>
  <Slides>19</Slides>
  <Notes>1</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AIM: Medieval Philosophy</vt:lpstr>
      <vt:lpstr>Medieval World</vt:lpstr>
      <vt:lpstr>Life in Middle Ages</vt:lpstr>
      <vt:lpstr>PowerPoint Presentation</vt:lpstr>
      <vt:lpstr>St. Augustine 354 – 430 CE</vt:lpstr>
      <vt:lpstr>According to Augustine, God is all powerful and all good, therefore he did not create evil.  Evil is simple the lack of good, similar to a blind man who lacks sight or a thief who lacks honesty.</vt:lpstr>
      <vt:lpstr>PowerPoint Presentation</vt:lpstr>
      <vt:lpstr>For Plato, the realm of eternal and perfect Forms is the only proper object of study, containing as it does the only true reality. St. Augustine saw Plato’s philosophy as profoundly congenial to Christianity in that Plato’s concept of two worlds, one eternally perfect and the other inherently imperfect, mirrors Christianity’s own postulation of two worlds, earthly and divine.</vt:lpstr>
      <vt:lpstr>Thomas Aquinas 1225 - 1274</vt:lpstr>
      <vt:lpstr>PowerPoint Presentation</vt:lpstr>
      <vt:lpstr>PowerPoint Presentation</vt:lpstr>
      <vt:lpstr>PowerPoint Presentation</vt:lpstr>
      <vt:lpstr>PowerPoint Presentation</vt:lpstr>
      <vt:lpstr>PowerPoint Presentation</vt:lpstr>
      <vt:lpstr>PowerPoint Presentation</vt:lpstr>
      <vt:lpstr>Teleology - a reason or explanation for something in the function of its end.   For example, a teleological explanation of why forks have prongs is that this design helps humans eat certain foods; stabbing food to help humans eat is what forks are for.   According to Aristotle the teleology of an acorn was an oak tree.</vt:lpstr>
      <vt:lpstr>William of Ockham 1287 – 1347</vt:lpstr>
      <vt:lpstr>Ockham’s Razor</vt:lpstr>
      <vt:lpstr>Thursday, 10/15 Test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Medieval Philosophy</dc:title>
  <dc:creator>Eric</dc:creator>
  <cp:lastModifiedBy>Eric</cp:lastModifiedBy>
  <cp:revision>64</cp:revision>
  <cp:lastPrinted>2015-10-13T01:10:25Z</cp:lastPrinted>
  <dcterms:created xsi:type="dcterms:W3CDTF">2015-10-09T15:12:52Z</dcterms:created>
  <dcterms:modified xsi:type="dcterms:W3CDTF">2015-10-13T01:39:35Z</dcterms:modified>
</cp:coreProperties>
</file>